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9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708" autoAdjust="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11th%20Grade\Help%20Desk\Algol%20Observation%20Cha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Algol</a:t>
            </a:r>
            <a:r>
              <a:rPr lang="en-US" baseline="0"/>
              <a:t> Magnitude Graph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084171409266911E-2"/>
          <c:y val="9.1161616161616166E-2"/>
          <c:w val="0.92944712975234534"/>
          <c:h val="0.79790523343672948"/>
        </c:manualLayout>
      </c:layout>
      <c:scatterChart>
        <c:scatterStyle val="smoothMarker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xVal>
            <c:numRef>
              <c:f>Sheet1!$D$8:$D$88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xVal>
          <c:yVal>
            <c:numRef>
              <c:f>Sheet1!$E$8:$E$88</c:f>
              <c:numCache>
                <c:formatCode>General</c:formatCode>
                <c:ptCount val="81"/>
                <c:pt idx="0">
                  <c:v>2.2000000000000002</c:v>
                </c:pt>
                <c:pt idx="1">
                  <c:v>2.2000000000000002</c:v>
                </c:pt>
                <c:pt idx="2">
                  <c:v>2.2999999999999998</c:v>
                </c:pt>
                <c:pt idx="3">
                  <c:v>2.2000000000000002</c:v>
                </c:pt>
                <c:pt idx="4">
                  <c:v>2.2000000000000002</c:v>
                </c:pt>
                <c:pt idx="5">
                  <c:v>2.2999999999999998</c:v>
                </c:pt>
                <c:pt idx="6">
                  <c:v>2.2999999999999998</c:v>
                </c:pt>
                <c:pt idx="7">
                  <c:v>2.4</c:v>
                </c:pt>
                <c:pt idx="8">
                  <c:v>2.7</c:v>
                </c:pt>
                <c:pt idx="9">
                  <c:v>3.7</c:v>
                </c:pt>
                <c:pt idx="10">
                  <c:v>3</c:v>
                </c:pt>
                <c:pt idx="11">
                  <c:v>2.2999999999999998</c:v>
                </c:pt>
                <c:pt idx="12">
                  <c:v>2.2000000000000002</c:v>
                </c:pt>
                <c:pt idx="24">
                  <c:v>2.2000000000000002</c:v>
                </c:pt>
                <c:pt idx="25">
                  <c:v>2.2000000000000002</c:v>
                </c:pt>
                <c:pt idx="26">
                  <c:v>2.2999999999999998</c:v>
                </c:pt>
                <c:pt idx="27">
                  <c:v>2.2000000000000002</c:v>
                </c:pt>
                <c:pt idx="28">
                  <c:v>2.2999999999999998</c:v>
                </c:pt>
                <c:pt idx="29">
                  <c:v>2.2000000000000002</c:v>
                </c:pt>
                <c:pt idx="30">
                  <c:v>2.2000000000000002</c:v>
                </c:pt>
                <c:pt idx="48">
                  <c:v>2.2999999999999998</c:v>
                </c:pt>
                <c:pt idx="49">
                  <c:v>2.2000000000000002</c:v>
                </c:pt>
                <c:pt idx="50">
                  <c:v>2.2999999999999998</c:v>
                </c:pt>
                <c:pt idx="51">
                  <c:v>2.2999999999999998</c:v>
                </c:pt>
                <c:pt idx="52">
                  <c:v>2.2000000000000002</c:v>
                </c:pt>
                <c:pt idx="53">
                  <c:v>2.2999999999999998</c:v>
                </c:pt>
                <c:pt idx="54">
                  <c:v>2.2000000000000002</c:v>
                </c:pt>
                <c:pt idx="72">
                  <c:v>2.2999999999999998</c:v>
                </c:pt>
                <c:pt idx="73">
                  <c:v>2.4</c:v>
                </c:pt>
                <c:pt idx="74">
                  <c:v>2.8</c:v>
                </c:pt>
                <c:pt idx="75">
                  <c:v>3.2</c:v>
                </c:pt>
                <c:pt idx="76">
                  <c:v>3.6</c:v>
                </c:pt>
                <c:pt idx="77">
                  <c:v>2.9</c:v>
                </c:pt>
                <c:pt idx="78">
                  <c:v>2.2999999999999998</c:v>
                </c:pt>
                <c:pt idx="79">
                  <c:v>2.2000000000000002</c:v>
                </c:pt>
                <c:pt idx="80">
                  <c:v>2.2000000000000002</c:v>
                </c:pt>
              </c:numCache>
            </c:numRef>
          </c:yVal>
          <c:smooth val="1"/>
        </c:ser>
        <c:ser>
          <c:idx val="1"/>
          <c:order val="1"/>
          <c:spPr>
            <a:ln w="22225" cap="rnd">
              <a:solidFill>
                <a:schemeClr val="accent2"/>
              </a:solidFill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25000"/>
                  </a:schemeClr>
                </a:glow>
              </a:effectLst>
            </c:spPr>
          </c:marker>
          <c:xVal>
            <c:numRef>
              <c:f>Sheet1!$D$8:$D$88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xVal>
          <c:yVal>
            <c:numRef>
              <c:f>Sheet1!$F$8:$F$88</c:f>
              <c:numCache>
                <c:formatCode>General</c:formatCode>
                <c:ptCount val="81"/>
                <c:pt idx="13">
                  <c:v>2.25</c:v>
                </c:pt>
                <c:pt idx="14">
                  <c:v>2.25</c:v>
                </c:pt>
                <c:pt idx="15">
                  <c:v>2.25</c:v>
                </c:pt>
                <c:pt idx="16">
                  <c:v>2.25</c:v>
                </c:pt>
                <c:pt idx="17">
                  <c:v>2.25</c:v>
                </c:pt>
                <c:pt idx="18">
                  <c:v>2.25</c:v>
                </c:pt>
                <c:pt idx="19">
                  <c:v>2.25</c:v>
                </c:pt>
                <c:pt idx="20">
                  <c:v>2.25</c:v>
                </c:pt>
                <c:pt idx="21">
                  <c:v>2.25</c:v>
                </c:pt>
                <c:pt idx="22">
                  <c:v>2.25</c:v>
                </c:pt>
                <c:pt idx="23">
                  <c:v>2.25</c:v>
                </c:pt>
                <c:pt idx="31">
                  <c:v>2.25</c:v>
                </c:pt>
                <c:pt idx="32">
                  <c:v>2.25</c:v>
                </c:pt>
                <c:pt idx="33">
                  <c:v>2.25</c:v>
                </c:pt>
                <c:pt idx="34">
                  <c:v>2.25</c:v>
                </c:pt>
                <c:pt idx="35">
                  <c:v>2.25</c:v>
                </c:pt>
                <c:pt idx="36">
                  <c:v>2.25</c:v>
                </c:pt>
                <c:pt idx="37">
                  <c:v>2.25</c:v>
                </c:pt>
                <c:pt idx="38">
                  <c:v>2.25</c:v>
                </c:pt>
                <c:pt idx="39">
                  <c:v>2.25</c:v>
                </c:pt>
                <c:pt idx="40">
                  <c:v>2.25</c:v>
                </c:pt>
                <c:pt idx="41">
                  <c:v>2.25</c:v>
                </c:pt>
                <c:pt idx="42">
                  <c:v>2.25</c:v>
                </c:pt>
                <c:pt idx="43">
                  <c:v>2.25</c:v>
                </c:pt>
                <c:pt idx="44">
                  <c:v>2.25</c:v>
                </c:pt>
                <c:pt idx="45">
                  <c:v>2.25</c:v>
                </c:pt>
                <c:pt idx="46">
                  <c:v>2.25</c:v>
                </c:pt>
                <c:pt idx="47">
                  <c:v>2.25</c:v>
                </c:pt>
                <c:pt idx="55">
                  <c:v>2.25</c:v>
                </c:pt>
                <c:pt idx="56">
                  <c:v>2.25</c:v>
                </c:pt>
                <c:pt idx="57">
                  <c:v>2.25</c:v>
                </c:pt>
                <c:pt idx="58">
                  <c:v>2.25</c:v>
                </c:pt>
                <c:pt idx="59">
                  <c:v>2.25</c:v>
                </c:pt>
                <c:pt idx="60">
                  <c:v>2.25</c:v>
                </c:pt>
                <c:pt idx="61">
                  <c:v>2.25</c:v>
                </c:pt>
                <c:pt idx="62">
                  <c:v>2.25</c:v>
                </c:pt>
                <c:pt idx="63">
                  <c:v>2.25</c:v>
                </c:pt>
                <c:pt idx="64">
                  <c:v>2.25</c:v>
                </c:pt>
                <c:pt idx="65">
                  <c:v>2.25</c:v>
                </c:pt>
                <c:pt idx="66">
                  <c:v>2.25</c:v>
                </c:pt>
                <c:pt idx="67">
                  <c:v>2.25</c:v>
                </c:pt>
                <c:pt idx="68">
                  <c:v>2.25</c:v>
                </c:pt>
                <c:pt idx="69">
                  <c:v>2.25</c:v>
                </c:pt>
                <c:pt idx="70">
                  <c:v>2.25</c:v>
                </c:pt>
                <c:pt idx="71">
                  <c:v>2.25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7500448"/>
        <c:axId val="277500840"/>
      </c:scatterChart>
      <c:valAx>
        <c:axId val="277500448"/>
        <c:scaling>
          <c:orientation val="minMax"/>
          <c:max val="8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500840"/>
        <c:crosses val="autoZero"/>
        <c:crossBetween val="midCat"/>
      </c:valAx>
      <c:valAx>
        <c:axId val="277500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5004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900" kern="1200"/>
    <cs:bodyPr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00685-41F3-48DE-803D-10507B77FE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153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6DA40-09FA-47BB-BDFF-D75156DB5A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38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28072-7FDD-4B36-B6E8-0B3C5D6A31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518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81D16-A598-4A68-9908-C33C9405C5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297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EEDB9-8B29-4FEB-955A-9A579D6D4E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68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D8094-5417-4A58-A8EC-4CE393EEDF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06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3883C-520C-41AE-83BE-085D7B6289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4848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018CA-A473-4B5F-9A00-E31AE977D2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104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26792-E53B-4B28-86CB-531165C2FF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945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06429-949D-4D03-999A-B515C43E05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093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063B9-BA91-41E3-B8D0-23736FDB8A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525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421DE1D-E1C4-4509-8D76-1BFA6F0060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6a00d8341bf7f753ef01bb08126160970d-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71600"/>
            <a:ext cx="9144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30175"/>
            <a:ext cx="8458200" cy="1470025"/>
          </a:xfrm>
        </p:spPr>
        <p:txBody>
          <a:bodyPr anchor="ctr"/>
          <a:lstStyle/>
          <a:p>
            <a:pPr eaLnBrk="1" hangingPunct="1"/>
            <a:r>
              <a:rPr lang="en-US" altLang="en-US" sz="4400" smtClean="0">
                <a:solidFill>
                  <a:schemeClr val="bg1"/>
                </a:solidFill>
              </a:rPr>
              <a:t>Observing Eclipsing Binary Stars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15000"/>
            <a:ext cx="6400800" cy="6096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bg1"/>
                </a:solidFill>
              </a:rPr>
              <a:t>An ILE By: Nathan Sunbury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Binary 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0"/>
            <a:ext cx="12725400" cy="715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Background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Why Observe Variable </a:t>
            </a:r>
            <a:r>
              <a:rPr lang="en-US" altLang="en-US" dirty="0" smtClean="0">
                <a:solidFill>
                  <a:schemeClr val="bg1"/>
                </a:solidFill>
              </a:rPr>
              <a:t>Stars?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n-US" altLang="en-US" dirty="0" smtClean="0">
                <a:solidFill>
                  <a:schemeClr val="bg1"/>
                </a:solidFill>
              </a:rPr>
              <a:t>Most star systems binary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n-US" altLang="en-US" dirty="0" smtClean="0">
                <a:solidFill>
                  <a:schemeClr val="bg1"/>
                </a:solidFill>
              </a:rPr>
              <a:t>Learn </a:t>
            </a:r>
            <a:r>
              <a:rPr lang="en-US" altLang="en-US" dirty="0" smtClean="0">
                <a:solidFill>
                  <a:schemeClr val="bg1"/>
                </a:solidFill>
              </a:rPr>
              <a:t>about stellar </a:t>
            </a:r>
            <a:r>
              <a:rPr lang="en-US" altLang="en-US" dirty="0" smtClean="0">
                <a:solidFill>
                  <a:schemeClr val="bg1"/>
                </a:solidFill>
              </a:rPr>
              <a:t>evolution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n-US" altLang="en-US" dirty="0" smtClean="0">
                <a:solidFill>
                  <a:schemeClr val="bg1"/>
                </a:solidFill>
              </a:rPr>
              <a:t>Benefit scientists doing research</a:t>
            </a:r>
          </a:p>
          <a:p>
            <a:pPr eaLnBrk="1" hangingPunct="1">
              <a:buFontTx/>
              <a:buChar char="-"/>
            </a:pPr>
            <a:endParaRPr lang="en-US" altLang="en-US" dirty="0" smtClean="0">
              <a:solidFill>
                <a:schemeClr val="bg1"/>
              </a:solidFill>
            </a:endParaRPr>
          </a:p>
        </p:txBody>
      </p:sp>
      <p:pic>
        <p:nvPicPr>
          <p:cNvPr id="410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4267200"/>
            <a:ext cx="294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Algol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0945077"/>
              </p:ext>
            </p:extLst>
          </p:nvPr>
        </p:nvGraphicFramePr>
        <p:xfrm>
          <a:off x="762000" y="1295400"/>
          <a:ext cx="7696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32</Words>
  <Application>Microsoft Office PowerPoint</Application>
  <PresentationFormat>On-screen Show (4:3)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Default Design</vt:lpstr>
      <vt:lpstr>Observing Eclipsing Binary Stars</vt:lpstr>
      <vt:lpstr>Background</vt:lpstr>
      <vt:lpstr>Why Observe Variable Stars?</vt:lpstr>
      <vt:lpstr>Algol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Observing Eclipsing Binary Stars</dc:title>
  <dc:creator>nasu893</dc:creator>
  <cp:lastModifiedBy>Nathan</cp:lastModifiedBy>
  <cp:revision>7</cp:revision>
  <dcterms:created xsi:type="dcterms:W3CDTF">2015-10-27T14:20:27Z</dcterms:created>
  <dcterms:modified xsi:type="dcterms:W3CDTF">2015-11-12T06:54:06Z</dcterms:modified>
</cp:coreProperties>
</file>